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Play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jaKdqdVGT4XTKUY5zEGbriiLXc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A2F06C-BF62-4E73-A80D-C86A49C2BFC6}">
  <a:tblStyle styleId="{B3A2F06C-BF62-4E73-A80D-C86A49C2BFC6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0358A005-769E-45B9-BF39-A75931BB5CC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regular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Play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Left: Word Cloud on the Event Day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Prominent words: </a:t>
            </a:r>
            <a:r>
              <a:rPr b="1" lang="en-US" sz="1100"/>
              <a:t>“racial,” “based,” “origins,” “retire,” “acknowledge”</a:t>
            </a:r>
            <a:br>
              <a:rPr b="1" lang="en-US" sz="1100"/>
            </a:b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Interpretation:</a:t>
            </a:r>
            <a:br>
              <a:rPr lang="en-US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/>
              <a:t>Indicates intense discourse around race, identity, and historical context.</a:t>
            </a:r>
            <a:br>
              <a:rPr lang="en-US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/>
              <a:t>Words like </a:t>
            </a:r>
            <a:r>
              <a:rPr i="1" lang="en-US" sz="1100"/>
              <a:t>“retire”</a:t>
            </a:r>
            <a:r>
              <a:rPr lang="en-US" sz="1100"/>
              <a:t> and </a:t>
            </a:r>
            <a:r>
              <a:rPr i="1" lang="en-US" sz="1100"/>
              <a:t>“acknowledge”</a:t>
            </a:r>
            <a:r>
              <a:rPr lang="en-US" sz="1100"/>
              <a:t> suggest the public was reacting to a decision or announcement tied to social justice.</a:t>
            </a:r>
            <a:br>
              <a:rPr lang="en-US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/>
              <a:t>Suggests the event was polarizing and framed around cultural reckoning.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/>
              <a:t>Prominent words: </a:t>
            </a:r>
            <a:r>
              <a:rPr b="1" lang="en-US" sz="1100"/>
              <a:t>“milling,” “company,” “name,” “brand,” “new”</a:t>
            </a:r>
            <a:br>
              <a:rPr b="1" lang="en-US" sz="1100"/>
            </a:b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Interpretation:</a:t>
            </a:r>
            <a:br>
              <a:rPr lang="en-U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The conversation shifted from socio-cultural issues to corporate branding and operational changes.</a:t>
            </a:r>
            <a:br>
              <a:rPr lang="en-U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Focus moved to what the company is doing next—e.g., </a:t>
            </a:r>
            <a:r>
              <a:rPr i="1" lang="en-US" sz="1100"/>
              <a:t>rebranding</a:t>
            </a:r>
            <a:r>
              <a:rPr lang="en-US" sz="1100"/>
              <a:t>, </a:t>
            </a:r>
            <a:r>
              <a:rPr i="1" lang="en-US" sz="1100"/>
              <a:t>new name</a:t>
            </a:r>
            <a:r>
              <a:rPr lang="en-US" sz="1100"/>
              <a:t>, or </a:t>
            </a:r>
            <a:r>
              <a:rPr i="1" lang="en-US" sz="1100"/>
              <a:t>product changes</a:t>
            </a:r>
            <a:r>
              <a:rPr lang="en-US" sz="1100"/>
              <a:t>.</a:t>
            </a:r>
            <a:br>
              <a:rPr lang="en-U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Reflects how media and public sentiment evolve from critique to adaptation and acceptance.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yrup Poured In A Pancake" id="89" name="Google Shape;89;p1"/>
          <p:cNvPicPr preferRelativeResize="0"/>
          <p:nvPr/>
        </p:nvPicPr>
        <p:blipFill rotWithShape="1">
          <a:blip r:embed="rId3">
            <a:alphaModFix/>
          </a:blip>
          <a:srcRect b="282" l="0" r="-1" t="0"/>
          <a:stretch/>
        </p:blipFill>
        <p:spPr>
          <a:xfrm>
            <a:off x="23" y="-31"/>
            <a:ext cx="12191977" cy="685802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 rot="-5400000">
            <a:off x="-1103377" y="1100316"/>
            <a:ext cx="6858003" cy="465734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8000">
                <a:srgbClr val="000000">
                  <a:alpha val="23921"/>
                </a:srgbClr>
              </a:gs>
              <a:gs pos="85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643466" y="643467"/>
            <a:ext cx="5452529" cy="3569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lay"/>
              <a:buNone/>
            </a:pPr>
            <a:r>
              <a:rPr b="1" lang="en-US" sz="5200">
                <a:solidFill>
                  <a:srgbClr val="FFFFFF"/>
                </a:solidFill>
              </a:rPr>
              <a:t>AUNT JEMIMA</a:t>
            </a:r>
            <a:r>
              <a:rPr lang="en-US" sz="5200">
                <a:solidFill>
                  <a:srgbClr val="FFFFFF"/>
                </a:solidFill>
              </a:rPr>
              <a:t> Pancake Mixes 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and 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Syrups</a:t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643466" y="4551037"/>
            <a:ext cx="10853441" cy="1578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Presented 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b="1" lang="en-US" sz="3200">
                <a:solidFill>
                  <a:srgbClr val="FFFFFF"/>
                </a:solidFill>
              </a:rPr>
              <a:t>Arma, Avani, Aupala, Dhruv, Meesum, Sandeep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8000">
                <a:srgbClr val="000000">
                  <a:alpha val="23921"/>
                </a:srgbClr>
              </a:gs>
              <a:gs pos="85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554416" y="365125"/>
            <a:ext cx="11167447" cy="208931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5C5C5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 txBox="1"/>
          <p:nvPr>
            <p:ph type="title"/>
          </p:nvPr>
        </p:nvSpPr>
        <p:spPr>
          <a:xfrm>
            <a:off x="1051560" y="586822"/>
            <a:ext cx="36576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b="1" lang="en-US" sz="3200"/>
              <a:t>Top 20 Frequent Words in Tweets</a:t>
            </a:r>
            <a:endParaRPr/>
          </a:p>
        </p:txBody>
      </p:sp>
      <p:sp>
        <p:nvSpPr>
          <p:cNvPr id="208" name="Google Shape;208;p10"/>
          <p:cNvSpPr/>
          <p:nvPr/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 txBox="1"/>
          <p:nvPr>
            <p:ph idx="3" type="body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On the event day, commonly used words such as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“racial” 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“stereotype”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 reflected the public's focus on the social and cultural implications of the rebranding.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 contrast, post-event discussions prominently featured terms like “Pearl,” “Milling,” and “Company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,” indicating a shift in attention toward the brand’s new identity and consumer adaptation to the name change.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graph with blue and white bars&#10;&#10;Description automatically generated" id="211" name="Google Shape;211;p1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946" y="2833916"/>
            <a:ext cx="5027160" cy="3775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words&#10;&#10;Description automatically generated" id="212" name="Google Shape;212;p10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8139" y="2710593"/>
            <a:ext cx="5027160" cy="414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554416" y="365125"/>
            <a:ext cx="11167447" cy="208931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5C5C5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1"/>
          <p:cNvSpPr txBox="1"/>
          <p:nvPr>
            <p:ph type="title"/>
          </p:nvPr>
        </p:nvSpPr>
        <p:spPr>
          <a:xfrm>
            <a:off x="1051560" y="586822"/>
            <a:ext cx="36576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b="1" lang="en-US" sz="3200"/>
              <a:t>Sentiment Analysis</a:t>
            </a: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1"/>
          <p:cNvSpPr/>
          <p:nvPr/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"/>
          <p:cNvSpPr txBox="1"/>
          <p:nvPr>
            <p:ph idx="3" type="body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On the event day,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negative sentiments such as anger, fear, and anticipation were observed 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at significantly higher levels, reflecting emotional public reactions to the rebranding announcement.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In the post-event period,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proportion of these sentiments decreased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, suggesting that public response gradually stabilized as consumers began to adjust to the change.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graph of different colored bars&#10;&#10;Description automatically generated" id="224" name="Google Shape;224;p11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649" y="2588483"/>
            <a:ext cx="5129561" cy="4231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bars&#10;&#10;Description automatically generated" id="225" name="Google Shape;225;p1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534" y="2638980"/>
            <a:ext cx="5007143" cy="413089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1"/>
          <p:cNvSpPr/>
          <p:nvPr/>
        </p:nvSpPr>
        <p:spPr>
          <a:xfrm>
            <a:off x="1051560" y="4683513"/>
            <a:ext cx="1736245" cy="2136860"/>
          </a:xfrm>
          <a:prstGeom prst="ellipse">
            <a:avLst/>
          </a:prstGeom>
          <a:noFill/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7036048" y="4564337"/>
            <a:ext cx="1736245" cy="2274849"/>
          </a:xfrm>
          <a:prstGeom prst="ellipse">
            <a:avLst/>
          </a:prstGeom>
          <a:noFill/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554416" y="365125"/>
            <a:ext cx="11167447" cy="208931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5C5C5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2"/>
          <p:cNvSpPr txBox="1"/>
          <p:nvPr>
            <p:ph type="title"/>
          </p:nvPr>
        </p:nvSpPr>
        <p:spPr>
          <a:xfrm>
            <a:off x="1051560" y="586822"/>
            <a:ext cx="36576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b="1" lang="en-US" sz="3200"/>
              <a:t>Sentiment Scores </a:t>
            </a:r>
            <a:endParaRPr/>
          </a:p>
        </p:txBody>
      </p:sp>
      <p:sp>
        <p:nvSpPr>
          <p:cNvPr id="236" name="Google Shape;236;p12"/>
          <p:cNvSpPr/>
          <p:nvPr/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2"/>
          <p:cNvSpPr/>
          <p:nvPr/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2"/>
          <p:cNvSpPr txBox="1"/>
          <p:nvPr>
            <p:ph idx="3" type="body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lang="en-US" sz="1700">
                <a:latin typeface="Times New Roman"/>
                <a:ea typeface="Times New Roman"/>
                <a:cs typeface="Times New Roman"/>
                <a:sym typeface="Times New Roman"/>
              </a:rPr>
              <a:t>On the event day, we see a score of ‘1’; however, post-event, the score reaches +1.</a:t>
            </a:r>
            <a:endParaRPr/>
          </a:p>
        </p:txBody>
      </p:sp>
      <p:pic>
        <p:nvPicPr>
          <p:cNvPr descr="A graph with a bar graph&#10;&#10;Description automatically generated with medium confidence" id="239" name="Google Shape;239;p1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416" y="2732742"/>
            <a:ext cx="4876228" cy="4027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a bar graph&#10;&#10;Description automatically generated" id="240" name="Google Shape;240;p12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43" y="2657345"/>
            <a:ext cx="4876227" cy="402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>
            <p:ph type="title"/>
          </p:nvPr>
        </p:nvSpPr>
        <p:spPr>
          <a:xfrm>
            <a:off x="838200" y="365126"/>
            <a:ext cx="9368883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br>
              <a:rPr b="1" lang="en-US"/>
            </a:br>
            <a:br>
              <a:rPr b="1" lang="en-US"/>
            </a:br>
            <a:r>
              <a:rPr b="1" lang="en-US"/>
              <a:t>Key Challenges in the Industry </a:t>
            </a: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>
            <a:off x="587298" y="1638167"/>
            <a:ext cx="10573215" cy="4529520"/>
            <a:chOff x="0" y="545347"/>
            <a:chExt cx="10573215" cy="4529520"/>
          </a:xfrm>
        </p:grpSpPr>
        <p:sp>
          <p:nvSpPr>
            <p:cNvPr id="248" name="Google Shape;248;p13"/>
            <p:cNvSpPr/>
            <p:nvPr/>
          </p:nvSpPr>
          <p:spPr>
            <a:xfrm>
              <a:off x="0" y="545347"/>
              <a:ext cx="10573215" cy="107406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 txBox="1"/>
            <p:nvPr/>
          </p:nvSpPr>
          <p:spPr>
            <a:xfrm>
              <a:off x="52431" y="597778"/>
              <a:ext cx="10468353" cy="969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1" lang="en-US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Rebranding &amp; Brand Equity Risk:</a:t>
              </a:r>
              <a:r>
                <a:rPr lang="en-US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Brand transitions (e.g., Aunt Jemima → Pearl Milling) can impact customer loyalty and recognition.</a:t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0" y="1697167"/>
              <a:ext cx="10573215" cy="107406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 txBox="1"/>
            <p:nvPr/>
          </p:nvSpPr>
          <p:spPr>
            <a:xfrm>
              <a:off x="52431" y="1749598"/>
              <a:ext cx="10468353" cy="969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1" lang="en-US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Health Awareness:</a:t>
              </a:r>
              <a:r>
                <a:rPr lang="en-US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Rising demand for reduced-sugar, high-protein, and clean-label options challenges traditional product formulations.</a:t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0" y="2848987"/>
              <a:ext cx="10573215" cy="107406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 txBox="1"/>
            <p:nvPr/>
          </p:nvSpPr>
          <p:spPr>
            <a:xfrm>
              <a:off x="52431" y="2901418"/>
              <a:ext cx="10468353" cy="969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1" lang="en-US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Supply Chain Volatility:</a:t>
              </a:r>
              <a:r>
                <a:rPr lang="en-US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Price fluctuations in key ingredients like wheat, corn syrup, and maple syrup affect cost stability.</a:t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0" y="4000807"/>
              <a:ext cx="10573215" cy="1074060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 txBox="1"/>
            <p:nvPr/>
          </p:nvSpPr>
          <p:spPr>
            <a:xfrm>
              <a:off x="52431" y="4053238"/>
              <a:ext cx="10468353" cy="969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1" lang="en-US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Sustainability Expectations:</a:t>
              </a:r>
              <a:r>
                <a:rPr lang="en-US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Increasing consumer demand for recyclable packaging and ethically sourced ingredients.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Conclusion on the Event Study</a:t>
            </a:r>
            <a:endParaRPr/>
          </a:p>
        </p:txBody>
      </p:sp>
      <p:sp>
        <p:nvSpPr>
          <p:cNvPr id="263" name="Google Shape;263;p14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4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" name="Google Shape;265;p14"/>
          <p:cNvGrpSpPr/>
          <p:nvPr/>
        </p:nvGrpSpPr>
        <p:grpSpPr>
          <a:xfrm>
            <a:off x="838200" y="1928074"/>
            <a:ext cx="10515600" cy="4353906"/>
            <a:chOff x="0" y="1808"/>
            <a:chExt cx="10515600" cy="4353906"/>
          </a:xfrm>
        </p:grpSpPr>
        <p:sp>
          <p:nvSpPr>
            <p:cNvPr id="266" name="Google Shape;266;p14"/>
            <p:cNvSpPr/>
            <p:nvPr/>
          </p:nvSpPr>
          <p:spPr>
            <a:xfrm>
              <a:off x="0" y="1808"/>
              <a:ext cx="10515600" cy="916611"/>
            </a:xfrm>
            <a:prstGeom prst="roundRect">
              <a:avLst>
                <a:gd fmla="val 10000" name="adj"/>
              </a:avLst>
            </a:prstGeom>
            <a:solidFill>
              <a:srgbClr val="E97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277275" y="208046"/>
              <a:ext cx="504136" cy="50413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058686" y="180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 txBox="1"/>
            <p:nvPr/>
          </p:nvSpPr>
          <p:spPr>
            <a:xfrm>
              <a:off x="1058686" y="180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7000" lIns="97000" spcFirstLastPara="1" rIns="97000" wrap="square" tIns="97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Our </a:t>
              </a:r>
              <a:r>
                <a:rPr b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Difference-in-Differences (DiD) analysis</a:t>
              </a:r>
              <a:r>
                <a:rPr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indicates a </a:t>
              </a:r>
              <a:r>
                <a:rPr b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decline in sales</a:t>
              </a:r>
              <a:r>
                <a:rPr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following the rebranding announcement, suggesting a negative consumer response to the event.</a:t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0" y="1147573"/>
              <a:ext cx="10515600" cy="916611"/>
            </a:xfrm>
            <a:prstGeom prst="roundRect">
              <a:avLst>
                <a:gd fmla="val 10000" name="adj"/>
              </a:avLst>
            </a:prstGeom>
            <a:solidFill>
              <a:srgbClr val="176B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277275" y="1353811"/>
              <a:ext cx="504136" cy="50413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058686" y="114757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 txBox="1"/>
            <p:nvPr/>
          </p:nvSpPr>
          <p:spPr>
            <a:xfrm>
              <a:off x="1058686" y="114757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7000" lIns="97000" spcFirstLastPara="1" rIns="97000" wrap="square" tIns="97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While the </a:t>
              </a:r>
              <a:r>
                <a:rPr b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stock market</a:t>
              </a:r>
              <a:r>
                <a:rPr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reflected a slight dip in PepsiCo’s stock price around the event date, it is difficult to isolate the impact specifically tied to the </a:t>
              </a:r>
              <a:r>
                <a:rPr i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Aunt Jemima</a:t>
              </a:r>
              <a:r>
                <a:rPr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brand, given the broader scope of PepsiCo’s portfolio.</a:t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0" y="2293338"/>
              <a:ext cx="10515600" cy="916611"/>
            </a:xfrm>
            <a:prstGeom prst="roundRect">
              <a:avLst>
                <a:gd fmla="val 10000" name="adj"/>
              </a:avLst>
            </a:prstGeom>
            <a:solidFill>
              <a:srgbClr val="0C9E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277275" y="2499576"/>
              <a:ext cx="504136" cy="50413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058686" y="229333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 txBox="1"/>
            <p:nvPr/>
          </p:nvSpPr>
          <p:spPr>
            <a:xfrm>
              <a:off x="1058686" y="229333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7000" lIns="97000" spcFirstLastPara="1" rIns="97000" wrap="square" tIns="97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b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Twitter sentiment analysis</a:t>
              </a:r>
              <a:r>
                <a:rPr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revealed a noticeable shift in public response before and after the announcement, highlighting changes in consumer perception and engagement on social media.</a:t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0" y="3439103"/>
              <a:ext cx="10515600" cy="916611"/>
            </a:xfrm>
            <a:prstGeom prst="roundRect">
              <a:avLst>
                <a:gd fmla="val 10000" name="adj"/>
              </a:avLst>
            </a:prstGeom>
            <a:solidFill>
              <a:srgbClr val="A028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277275" y="3645341"/>
              <a:ext cx="504136" cy="50413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1058686" y="343910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 txBox="1"/>
            <p:nvPr/>
          </p:nvSpPr>
          <p:spPr>
            <a:xfrm>
              <a:off x="1058686" y="343910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7000" lIns="97000" spcFirstLastPara="1" rIns="97000" wrap="square" tIns="97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Overall, while the rebranding aligned with broader social justice movements, our findings suggest </a:t>
              </a:r>
              <a:r>
                <a:rPr b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short-term reputational and financial trade-offs</a:t>
              </a:r>
              <a:r>
                <a:rPr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that are important for companies to consider when making similar branding decisions in the future.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5868557" y="1138036"/>
            <a:ext cx="5444382" cy="140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Industry</a:t>
            </a:r>
            <a:r>
              <a:rPr b="1" lang="en-US" sz="3200"/>
              <a:t> </a:t>
            </a:r>
            <a:r>
              <a:rPr b="1" lang="en-US"/>
              <a:t>Snapshot</a:t>
            </a:r>
            <a:endParaRPr/>
          </a:p>
        </p:txBody>
      </p:sp>
      <p:pic>
        <p:nvPicPr>
          <p:cNvPr descr="Stack of pancakes with butter and syrup" id="100" name="Google Shape;100;p2"/>
          <p:cNvPicPr preferRelativeResize="0"/>
          <p:nvPr/>
        </p:nvPicPr>
        <p:blipFill rotWithShape="1">
          <a:blip r:embed="rId3">
            <a:alphaModFix/>
          </a:blip>
          <a:srcRect b="-1" l="9544" r="40318" t="0"/>
          <a:stretch/>
        </p:blipFill>
        <p:spPr>
          <a:xfrm>
            <a:off x="-1" y="10"/>
            <a:ext cx="5151179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2"/>
          <p:cNvCxnSpPr/>
          <p:nvPr/>
        </p:nvCxnSpPr>
        <p:spPr>
          <a:xfrm>
            <a:off x="5971697" y="871146"/>
            <a:ext cx="736939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5868557" y="2017726"/>
            <a:ext cx="6026200" cy="4541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n-US" sz="1900"/>
              <a:t>CATEGORY</a:t>
            </a:r>
            <a:r>
              <a:rPr lang="en-US" sz="1900"/>
              <a:t>: Consumer Packaged Goods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n-US" sz="1900"/>
              <a:t>SUBCATEGORY</a:t>
            </a:r>
            <a:r>
              <a:rPr lang="en-US" sz="1900"/>
              <a:t>: Pancake Mixes &amp; Syrup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n-US" sz="1900"/>
              <a:t>MARKET:</a:t>
            </a:r>
            <a:r>
              <a:rPr lang="en-US" sz="1900"/>
              <a:t> Food &amp; Beverage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n-US" sz="1900"/>
              <a:t>LAUNCH DATE</a:t>
            </a:r>
            <a:r>
              <a:rPr lang="en-US" sz="1900"/>
              <a:t>: </a:t>
            </a:r>
            <a:r>
              <a:rPr b="0" i="0" lang="en-US" sz="1900">
                <a:solidFill>
                  <a:srgbClr val="001D35"/>
                </a:solidFill>
              </a:rPr>
              <a:t>1888 and 1889 by the Pearl Milling Company</a:t>
            </a:r>
            <a:r>
              <a:rPr b="0" i="0" lang="en-US" sz="1900">
                <a:solidFill>
                  <a:srgbClr val="001D3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9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n-US" sz="1900"/>
              <a:t>MARKET SIZE (US, 2024):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⮚"/>
            </a:pPr>
            <a:r>
              <a:rPr lang="en-US" sz="1900"/>
              <a:t> Pancake Mixes: ~574.8 million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⮚"/>
            </a:pPr>
            <a:r>
              <a:rPr lang="en-US" sz="1900"/>
              <a:t>Syrups (including Pancake &amp; Table Syrups): ~$ 12.9 billion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n-US" sz="1900"/>
              <a:t>MAJOR COMPETITORS</a:t>
            </a:r>
            <a:r>
              <a:rPr lang="en-US" sz="1900"/>
              <a:t>:</a:t>
            </a:r>
            <a:r>
              <a:rPr b="0" i="1" lang="en-US" sz="2000" u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b="0" i="1" lang="en-US" sz="2000" u="none" strike="noStrike">
                <a:solidFill>
                  <a:srgbClr val="000000"/>
                </a:solidFill>
              </a:rPr>
              <a:t>BETTY CROCKER, KRUSTEAZ, HUNGRY JACK, and KODIAK CAKES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838200" y="365126"/>
            <a:ext cx="9368883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br>
              <a:rPr b="1" lang="en-US"/>
            </a:br>
            <a:br>
              <a:rPr b="1" lang="en-US"/>
            </a:br>
            <a:r>
              <a:rPr b="1" lang="en-US"/>
              <a:t>Market Overview</a:t>
            </a:r>
            <a:endParaRPr/>
          </a:p>
        </p:txBody>
      </p:sp>
      <p:sp>
        <p:nvSpPr>
          <p:cNvPr id="109" name="Google Shape;109;p3"/>
          <p:cNvSpPr txBox="1"/>
          <p:nvPr>
            <p:ph idx="1" type="body"/>
          </p:nvPr>
        </p:nvSpPr>
        <p:spPr>
          <a:xfrm>
            <a:off x="587298" y="1092820"/>
            <a:ext cx="10573215" cy="5620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4400"/>
              <a:t>Consumer Profile: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3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4400"/>
              <a:t>Marketing Strategies Adopted</a:t>
            </a:r>
            <a:r>
              <a:rPr lang="en-US" sz="4400"/>
              <a:t>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3400"/>
              <a:t>Price Sensitivity &amp; Value Bundling:</a:t>
            </a:r>
            <a:r>
              <a:rPr lang="en-US" sz="3400"/>
              <a:t> Promotions and multi-pack offerings to appeal to cost-conscious consumers.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3400"/>
              <a:t>Brand Trust &amp; Legacy:</a:t>
            </a:r>
            <a:r>
              <a:rPr lang="en-US" sz="3400"/>
              <a:t> Leveraging long-standing brand reputation to maintain customer loyalty.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3400"/>
              <a:t>Nutritional Shifts:</a:t>
            </a:r>
            <a:r>
              <a:rPr lang="en-US" sz="3400"/>
              <a:t> Adapting to consumer preferences for gluten-free, whole grain, and low-sugar options.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3400"/>
              <a:t>Clean-Label &amp; Sustainability Claims:</a:t>
            </a:r>
            <a:r>
              <a:rPr lang="en-US" sz="3400"/>
              <a:t> Highlighting natural ingredients and environmentally friendly practices to align with health-conscious and eco-aware buyers.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081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081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graphicFrame>
        <p:nvGraphicFramePr>
          <p:cNvPr id="110" name="Google Shape;110;p3"/>
          <p:cNvGraphicFramePr/>
          <p:nvPr/>
        </p:nvGraphicFramePr>
        <p:xfrm>
          <a:off x="587298" y="15143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{B3A2F06C-BF62-4E73-A80D-C86A49C2BFC6}</a:tableStyleId>
              </a:tblPr>
              <a:tblGrid>
                <a:gridCol w="3559775"/>
                <a:gridCol w="6540750"/>
              </a:tblGrid>
              <a:tr h="278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Segment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Key Traits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8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Families with Kids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They will be more loyal to traditional brands and value size packs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8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Millennials/Gen Z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Health conscious thus prefer clean labels like vegan/gluten-free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8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Budget-conscious Shoppers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Lean towards labels with promotion and value for money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8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Occasional cooks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Seek for versatility and easy to cook products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 flipH="1" rot="3967198">
            <a:off x="8631348" y="490493"/>
            <a:ext cx="2987899" cy="2987899"/>
          </a:xfrm>
          <a:prstGeom prst="arc">
            <a:avLst>
              <a:gd fmla="val 14441841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>
            <p:ph type="title"/>
          </p:nvPr>
        </p:nvSpPr>
        <p:spPr>
          <a:xfrm>
            <a:off x="379141" y="479493"/>
            <a:ext cx="109746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What is the Event?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 flipH="1">
            <a:off x="0" y="5486400"/>
            <a:ext cx="2672863" cy="1371600"/>
          </a:xfrm>
          <a:custGeom>
            <a:rect b="b" l="l" r="r" t="t"/>
            <a:pathLst>
              <a:path extrusionOk="0" h="1371600" w="2672863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4"/>
          <p:cNvGrpSpPr/>
          <p:nvPr/>
        </p:nvGrpSpPr>
        <p:grpSpPr>
          <a:xfrm>
            <a:off x="3151279" y="1805056"/>
            <a:ext cx="8202520" cy="4371906"/>
            <a:chOff x="0" y="0"/>
            <a:chExt cx="8202520" cy="4371906"/>
          </a:xfrm>
        </p:grpSpPr>
        <p:sp>
          <p:nvSpPr>
            <p:cNvPr id="121" name="Google Shape;121;p4"/>
            <p:cNvSpPr/>
            <p:nvPr/>
          </p:nvSpPr>
          <p:spPr>
            <a:xfrm>
              <a:off x="0" y="0"/>
              <a:ext cx="6562016" cy="9618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474F5D"/>
                </a:gs>
                <a:gs pos="50000">
                  <a:srgbClr val="072743"/>
                </a:gs>
                <a:gs pos="100000">
                  <a:srgbClr val="03213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28171" y="28171"/>
              <a:ext cx="5442864" cy="905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 </a:t>
              </a: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June 17, 2020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Quaker Oats, a subsidiary of PepsiCo, announced that it would be </a:t>
              </a: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retiring the Aunt Jemima brand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which had long been criticized for its origins rooted in </a:t>
              </a: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racial stereotypes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9568" y="1136695"/>
              <a:ext cx="6562016" cy="9618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474F5D"/>
                </a:gs>
                <a:gs pos="50000">
                  <a:srgbClr val="072743"/>
                </a:gs>
                <a:gs pos="100000">
                  <a:srgbClr val="03213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577739" y="1164866"/>
              <a:ext cx="5330923" cy="905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This marked a significant shift for the brand, which had been used for over 130 years. 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090935" y="2273391"/>
              <a:ext cx="6562016" cy="9618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474F5D"/>
                </a:gs>
                <a:gs pos="50000">
                  <a:srgbClr val="072743"/>
                </a:gs>
                <a:gs pos="100000">
                  <a:srgbClr val="03213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1119106" y="2301562"/>
              <a:ext cx="5339125" cy="905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 early 2021, it was relaunched under the new name "</a:t>
              </a:r>
              <a:r>
                <a:rPr b="1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Pearl Milling Company</a:t>
              </a: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."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640504" y="3410087"/>
              <a:ext cx="6562016" cy="9618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474F5D"/>
                </a:gs>
                <a:gs pos="50000">
                  <a:srgbClr val="072743"/>
                </a:gs>
                <a:gs pos="100000">
                  <a:srgbClr val="03213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1668675" y="3438258"/>
              <a:ext cx="5330923" cy="905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However, the June 17, 2020, announcement serves as the </a:t>
              </a:r>
              <a:r>
                <a:rPr b="1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key event date</a:t>
              </a: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for evaluating changes in consumer behavior and sales performance surrounding the rebranding.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36834" y="736666"/>
              <a:ext cx="625182" cy="625182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9CACD">
                <a:alpha val="89803"/>
              </a:srgbClr>
            </a:solidFill>
            <a:ln cap="flat" cmpd="sng" w="12700">
              <a:solidFill>
                <a:srgbClr val="C9CACD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6077500" y="736666"/>
              <a:ext cx="343850" cy="470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486403" y="1873362"/>
              <a:ext cx="625182" cy="625182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9CACD">
                <a:alpha val="89803"/>
              </a:srgbClr>
            </a:solidFill>
            <a:ln cap="flat" cmpd="sng" w="12700">
              <a:solidFill>
                <a:srgbClr val="C9CACD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 txBox="1"/>
            <p:nvPr/>
          </p:nvSpPr>
          <p:spPr>
            <a:xfrm>
              <a:off x="6627069" y="1873362"/>
              <a:ext cx="343850" cy="470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027769" y="3010057"/>
              <a:ext cx="625182" cy="625182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9CACD">
                <a:alpha val="89803"/>
              </a:srgbClr>
            </a:solidFill>
            <a:ln cap="flat" cmpd="sng" w="12700">
              <a:solidFill>
                <a:srgbClr val="C9CACD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 txBox="1"/>
            <p:nvPr/>
          </p:nvSpPr>
          <p:spPr>
            <a:xfrm>
              <a:off x="7168435" y="3010057"/>
              <a:ext cx="343850" cy="470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-up of a logo&#10;&#10;Description automatically generated" id="135" name="Google Shape;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169854" cy="1805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ottle of syrup next to a container of syrup&#10;&#10;Description automatically generated" id="136" name="Google Shape;1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694051"/>
            <a:ext cx="3009810" cy="267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text&#10;&#10;Description automatically generated" id="141" name="Google Shape;141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80" r="2079" t="0"/>
          <a:stretch/>
        </p:blipFill>
        <p:spPr>
          <a:xfrm>
            <a:off x="4257183" y="321803"/>
            <a:ext cx="4210969" cy="293994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descr="A screenshot of a product&#10;&#10;Description automatically generated" id="142" name="Google Shape;1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8431" y="634012"/>
            <a:ext cx="3563569" cy="293994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descr="A close up of a product&#10;&#10;Description automatically generated" id="143" name="Google Shape;14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0218" y="3718915"/>
            <a:ext cx="4153389" cy="231852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44" name="Google Shape;144;p5"/>
          <p:cNvSpPr txBox="1"/>
          <p:nvPr/>
        </p:nvSpPr>
        <p:spPr>
          <a:xfrm>
            <a:off x="4621423" y="3395749"/>
            <a:ext cx="30245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article was published on </a:t>
            </a:r>
            <a:r>
              <a:rPr b="1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 17 2020 </a:t>
            </a:r>
            <a:endParaRPr/>
          </a:p>
        </p:txBody>
      </p:sp>
      <p:sp>
        <p:nvSpPr>
          <p:cNvPr id="145" name="Google Shape;145;p5"/>
          <p:cNvSpPr txBox="1"/>
          <p:nvPr/>
        </p:nvSpPr>
        <p:spPr>
          <a:xfrm>
            <a:off x="8574635" y="6072362"/>
            <a:ext cx="30245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articles were published on </a:t>
            </a: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 2021</a:t>
            </a:r>
            <a:endParaRPr/>
          </a:p>
        </p:txBody>
      </p:sp>
      <p:pic>
        <p:nvPicPr>
          <p:cNvPr descr="A close up of a bottle&#10;&#10;Description automatically generated" id="146" name="Google Shape;14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87" y="2063892"/>
            <a:ext cx="4230496" cy="302013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47" name="Google Shape;147;p5"/>
          <p:cNvSpPr txBox="1"/>
          <p:nvPr/>
        </p:nvSpPr>
        <p:spPr>
          <a:xfrm>
            <a:off x="484320" y="5391112"/>
            <a:ext cx="30245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article was published on </a:t>
            </a: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October 2024</a:t>
            </a:r>
            <a:endParaRPr/>
          </a:p>
        </p:txBody>
      </p:sp>
      <p:graphicFrame>
        <p:nvGraphicFramePr>
          <p:cNvPr id="148" name="Google Shape;148;p5"/>
          <p:cNvGraphicFramePr/>
          <p:nvPr/>
        </p:nvGraphicFramePr>
        <p:xfrm>
          <a:off x="4667250" y="58507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{0358A005-769E-45B9-BF39-A75931BB5CCE}</a:tableStyleId>
              </a:tblPr>
              <a:tblGrid>
                <a:gridCol w="285750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“Celebrates the rebrand, criticizing the outdated imagery.”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9" name="Google Shape;149;p5"/>
          <p:cNvGraphicFramePr/>
          <p:nvPr/>
        </p:nvGraphicFramePr>
        <p:xfrm>
          <a:off x="4669702" y="53085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{0358A005-769E-45B9-BF39-A75931BB5CCE}</a:tableStyleId>
              </a:tblPr>
              <a:tblGrid>
                <a:gridCol w="285750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“Frustration about the misplaced priorities of rebranding</a:t>
                      </a:r>
                      <a:r>
                        <a:rPr b="0" i="1"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.”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" name="Google Shape;150;p5"/>
          <p:cNvSpPr txBox="1"/>
          <p:nvPr/>
        </p:nvSpPr>
        <p:spPr>
          <a:xfrm>
            <a:off x="274116" y="577518"/>
            <a:ext cx="3902927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Reports &amp; Tweets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/>
          <p:nvPr>
            <p:ph type="title"/>
          </p:nvPr>
        </p:nvSpPr>
        <p:spPr>
          <a:xfrm>
            <a:off x="739958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Difference-in-Difference Analysis</a:t>
            </a:r>
            <a:br>
              <a:rPr b="1" lang="en-US"/>
            </a:b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      </a:t>
            </a:r>
            <a:endParaRPr/>
          </a:p>
        </p:txBody>
      </p:sp>
      <p:grpSp>
        <p:nvGrpSpPr>
          <p:cNvPr id="157" name="Google Shape;157;p6"/>
          <p:cNvGrpSpPr/>
          <p:nvPr/>
        </p:nvGrpSpPr>
        <p:grpSpPr>
          <a:xfrm>
            <a:off x="838200" y="1865312"/>
            <a:ext cx="10515600" cy="4271963"/>
            <a:chOff x="0" y="39687"/>
            <a:chExt cx="10515600" cy="4271963"/>
          </a:xfrm>
        </p:grpSpPr>
        <p:sp>
          <p:nvSpPr>
            <p:cNvPr id="158" name="Google Shape;158;p6"/>
            <p:cNvSpPr/>
            <p:nvPr/>
          </p:nvSpPr>
          <p:spPr>
            <a:xfrm>
              <a:off x="0" y="39687"/>
              <a:ext cx="3286125" cy="1971675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 txBox="1"/>
            <p:nvPr/>
          </p:nvSpPr>
          <p:spPr>
            <a:xfrm>
              <a:off x="0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1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Treatment Group:</a:t>
              </a:r>
              <a:r>
                <a:rPr b="0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AUNT JEMIMA</a:t>
              </a:r>
              <a:r>
                <a:rPr b="0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— Includes all observations related to the Aunt Jemima brand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614737" y="39687"/>
              <a:ext cx="3286125" cy="1971675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 txBox="1"/>
            <p:nvPr/>
          </p:nvSpPr>
          <p:spPr>
            <a:xfrm>
              <a:off x="3614737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1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Control Group:</a:t>
              </a:r>
              <a:r>
                <a:rPr b="0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Betty Crocker, Krusteaz, Hungry Jack, Kodiak Cakes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7229475" y="39687"/>
              <a:ext cx="3286125" cy="1971675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7229475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1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Event Date:</a:t>
              </a:r>
              <a:r>
                <a:rPr b="0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June 17th, 2020,</a:t>
              </a:r>
              <a:r>
                <a:rPr b="0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This marks the official announcement that Aunt Jemima would remove the image from its packaging. 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1807368" y="2339975"/>
              <a:ext cx="3286125" cy="1971675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 txBox="1"/>
            <p:nvPr/>
          </p:nvSpPr>
          <p:spPr>
            <a:xfrm>
              <a:off x="1807368" y="2339975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1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Post-Event Variable:</a:t>
              </a:r>
              <a:r>
                <a:rPr b="0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 binary indicator where observations dated </a:t>
              </a:r>
              <a:r>
                <a:rPr b="1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after June 17th, 2020,</a:t>
              </a:r>
              <a:r>
                <a:rPr b="0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are marked as 1 (post-event) and those before as 0 (pre-event).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5422106" y="2339975"/>
              <a:ext cx="3286125" cy="1971675"/>
            </a:xfrm>
            <a:prstGeom prst="rect">
              <a:avLst/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 txBox="1"/>
            <p:nvPr/>
          </p:nvSpPr>
          <p:spPr>
            <a:xfrm>
              <a:off x="5422106" y="2339975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1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Treat Variable:</a:t>
              </a:r>
              <a:r>
                <a:rPr b="0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 binary indicator equal to 1 for all data corresponding to </a:t>
              </a:r>
              <a:r>
                <a:rPr b="0" i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Aunt Jemima</a:t>
              </a:r>
              <a:r>
                <a:rPr b="0" i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(treatment group), and 0 for all data from the control brands.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>
            <p:ph type="title"/>
          </p:nvPr>
        </p:nvSpPr>
        <p:spPr>
          <a:xfrm>
            <a:off x="453421" y="430750"/>
            <a:ext cx="11539577" cy="1250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US"/>
              <a:t>Validation of</a:t>
            </a:r>
            <a:r>
              <a:rPr b="1" i="0" lang="en-US" u="none" strike="noStrike">
                <a:solidFill>
                  <a:srgbClr val="000000"/>
                </a:solidFill>
              </a:rPr>
              <a:t> Difference-in-Difference Analysis</a:t>
            </a:r>
            <a:r>
              <a:rPr b="1" lang="en-US"/>
              <a:t> </a:t>
            </a:r>
            <a:endParaRPr/>
          </a:p>
        </p:txBody>
      </p:sp>
      <p:sp>
        <p:nvSpPr>
          <p:cNvPr id="174" name="Google Shape;174;p7"/>
          <p:cNvSpPr txBox="1"/>
          <p:nvPr>
            <p:ph idx="1" type="body"/>
          </p:nvPr>
        </p:nvSpPr>
        <p:spPr>
          <a:xfrm>
            <a:off x="1" y="1681163"/>
            <a:ext cx="5055220" cy="9304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Parallel Trend</a:t>
            </a:r>
            <a:endParaRPr/>
          </a:p>
        </p:txBody>
      </p:sp>
      <p:sp>
        <p:nvSpPr>
          <p:cNvPr id="175" name="Google Shape;175;p7"/>
          <p:cNvSpPr txBox="1"/>
          <p:nvPr>
            <p:ph idx="3" type="body"/>
          </p:nvPr>
        </p:nvSpPr>
        <p:spPr>
          <a:xfrm>
            <a:off x="6096001" y="1837778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DiD Estimation</a:t>
            </a:r>
            <a:endParaRPr/>
          </a:p>
        </p:txBody>
      </p:sp>
      <p:pic>
        <p:nvPicPr>
          <p:cNvPr id="176" name="Google Shape;176;p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141" y="2611614"/>
            <a:ext cx="4943708" cy="39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0376" y="2792788"/>
            <a:ext cx="5183188" cy="146133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 txBox="1"/>
          <p:nvPr/>
        </p:nvSpPr>
        <p:spPr>
          <a:xfrm>
            <a:off x="5930376" y="4347369"/>
            <a:ext cx="5183188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the Difference-in-Differences (DiD) analysis, we found that </a:t>
            </a:r>
            <a:r>
              <a:rPr b="1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the event on June 17, 2020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treatment group (</a:t>
            </a:r>
            <a:r>
              <a:rPr b="0" i="1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Aunt Jemima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experienced a </a:t>
            </a:r>
            <a:r>
              <a:rPr b="1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 in average sales of approximately 3,784.91 units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relative to the control group.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 txBox="1"/>
          <p:nvPr>
            <p:ph type="title"/>
          </p:nvPr>
        </p:nvSpPr>
        <p:spPr>
          <a:xfrm>
            <a:off x="453421" y="92900"/>
            <a:ext cx="115395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Stock Performance Analysis</a:t>
            </a:r>
            <a:r>
              <a:rPr b="1" lang="en-US"/>
              <a:t> </a:t>
            </a:r>
            <a:endParaRPr/>
          </a:p>
        </p:txBody>
      </p:sp>
      <p:sp>
        <p:nvSpPr>
          <p:cNvPr id="185" name="Google Shape;185;p8"/>
          <p:cNvSpPr txBox="1"/>
          <p:nvPr>
            <p:ph idx="1" type="body"/>
          </p:nvPr>
        </p:nvSpPr>
        <p:spPr>
          <a:xfrm>
            <a:off x="263149" y="126920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Return Calculation</a:t>
            </a:r>
            <a:endParaRPr/>
          </a:p>
        </p:txBody>
      </p:sp>
      <p:sp>
        <p:nvSpPr>
          <p:cNvPr id="186" name="Google Shape;186;p8"/>
          <p:cNvSpPr txBox="1"/>
          <p:nvPr>
            <p:ph idx="3" type="body"/>
          </p:nvPr>
        </p:nvSpPr>
        <p:spPr>
          <a:xfrm>
            <a:off x="237748" y="4673492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Abnormal Return</a:t>
            </a:r>
            <a:endParaRPr/>
          </a:p>
        </p:txBody>
      </p:sp>
      <p:sp>
        <p:nvSpPr>
          <p:cNvPr id="187" name="Google Shape;187;p8"/>
          <p:cNvSpPr txBox="1"/>
          <p:nvPr/>
        </p:nvSpPr>
        <p:spPr>
          <a:xfrm>
            <a:off x="5968798" y="1135708"/>
            <a:ext cx="5544000" cy="7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PepsiCo fell </a:t>
            </a:r>
            <a:r>
              <a:rPr b="1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3.41%</a:t>
            </a:r>
            <a:r>
              <a:rPr b="0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during the Aunt Jemima logo retirement window (June 10–24, 2020)</a:t>
            </a:r>
            <a:endParaRPr/>
          </a:p>
          <a:p>
            <a:pPr indent="0" lvl="0" marL="0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0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Abnormal return: </a:t>
            </a:r>
            <a:r>
              <a:rPr b="1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+0.14%, </a:t>
            </a:r>
            <a:r>
              <a:rPr b="0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showing slightly Better-than-expected performance.</a:t>
            </a:r>
            <a:endParaRPr/>
          </a:p>
          <a:p>
            <a:pPr indent="0" lvl="0" marL="0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0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Underperformed the </a:t>
            </a:r>
            <a:r>
              <a:rPr b="1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NASDAQ by 2.65%, </a:t>
            </a:r>
            <a:r>
              <a:rPr b="0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indicating an </a:t>
            </a:r>
            <a:r>
              <a:rPr b="1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event-driven reaction.</a:t>
            </a:r>
            <a:endParaRPr/>
          </a:p>
          <a:p>
            <a:pPr indent="0" lvl="0" marL="0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0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Peers dropped more sharply — </a:t>
            </a:r>
            <a:r>
              <a:rPr b="1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Mills (-3.97%) </a:t>
            </a:r>
            <a:r>
              <a:rPr b="0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(-4.22%).</a:t>
            </a:r>
            <a:endParaRPr/>
          </a:p>
          <a:p>
            <a:pPr indent="0" lvl="0" marL="0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0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Kellanova's </a:t>
            </a:r>
            <a:r>
              <a:rPr b="0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smaller </a:t>
            </a:r>
            <a:r>
              <a:rPr b="1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 (-2.47%) </a:t>
            </a:r>
            <a:r>
              <a:rPr b="0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reflects a milder investor response.</a:t>
            </a:r>
            <a:endParaRPr/>
          </a:p>
          <a:p>
            <a:pPr indent="0" lvl="0" marL="0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0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PepsiCo's decline was moderate </a:t>
            </a:r>
            <a:r>
              <a:rPr b="0" i="0" lang="en-US" sz="20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compared to sector peers, suggesting limited long-term concern.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table with numbers and percentages&#10;&#10;Description automatically generated" id="188" name="Google Shape;188;p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319" y="2130702"/>
            <a:ext cx="4671446" cy="254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421" y="5588793"/>
            <a:ext cx="4724344" cy="52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type="title"/>
          </p:nvPr>
        </p:nvSpPr>
        <p:spPr>
          <a:xfrm>
            <a:off x="453421" y="430750"/>
            <a:ext cx="11539577" cy="1250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Sentime</a:t>
            </a:r>
            <a:r>
              <a:rPr b="1" lang="en-US">
                <a:solidFill>
                  <a:srgbClr val="000000"/>
                </a:solidFill>
              </a:rPr>
              <a:t>nt and Word Analysis</a:t>
            </a:r>
            <a:endParaRPr b="1"/>
          </a:p>
        </p:txBody>
      </p:sp>
      <p:sp>
        <p:nvSpPr>
          <p:cNvPr id="196" name="Google Shape;196;p9"/>
          <p:cNvSpPr txBox="1"/>
          <p:nvPr>
            <p:ph idx="1" type="body"/>
          </p:nvPr>
        </p:nvSpPr>
        <p:spPr>
          <a:xfrm>
            <a:off x="938213" y="181111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World Cloud on the Event Day</a:t>
            </a:r>
            <a:endParaRPr/>
          </a:p>
        </p:txBody>
      </p:sp>
      <p:sp>
        <p:nvSpPr>
          <p:cNvPr id="197" name="Google Shape;197;p9"/>
          <p:cNvSpPr txBox="1"/>
          <p:nvPr>
            <p:ph idx="3" type="body"/>
          </p:nvPr>
        </p:nvSpPr>
        <p:spPr>
          <a:xfrm>
            <a:off x="6172200" y="181111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World Cloud after the Event Day</a:t>
            </a:r>
            <a:endParaRPr/>
          </a:p>
        </p:txBody>
      </p:sp>
      <p:pic>
        <p:nvPicPr>
          <p:cNvPr descr="A close-up of words&#10;&#10;Description automatically generated" id="198" name="Google Shape;198;p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947398"/>
            <a:ext cx="5157787" cy="27999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words&#10;&#10;Description automatically generated" id="199" name="Google Shape;199;p9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2940504"/>
            <a:ext cx="5183188" cy="281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2025-04-19T17:19:37Z</dcterms:created>
  <dc:creator>Avani Jain</dc:creator>
</cp:coreProperties>
</file>